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75" r:id="rId9"/>
    <p:sldId id="274" r:id="rId10"/>
    <p:sldId id="276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6670F-7C6C-4B0E-8F4E-0B8AB1223AFE}" type="datetimeFigureOut">
              <a:rPr lang="ro-RO" smtClean="0"/>
              <a:t>23.06.2021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146E4-1178-49FC-9154-692E7782606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728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146E4-1178-49FC-9154-692E7782606D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5011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A72B67-E8BD-45CC-85C1-27C68A91CB3E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Romii_din_Rom%C3%A2nia" TargetMode="External"/><Relationship Id="rId2" Type="http://schemas.openxmlformats.org/officeDocument/2006/relationships/hyperlink" Target="https://ro.wikipedia.org/wiki/Rom%C3%A2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9006" y="1566947"/>
            <a:ext cx="8229600" cy="2724833"/>
          </a:xfrm>
        </p:spPr>
        <p:txBody>
          <a:bodyPr>
            <a:normAutofit/>
          </a:bodyPr>
          <a:lstStyle/>
          <a:p>
            <a:pPr algn="ctr"/>
            <a:r>
              <a:rPr lang="ro-RO" sz="9600" dirty="0">
                <a:latin typeface="Aharoni" pitchFamily="2" charset="-79"/>
                <a:cs typeface="Aharoni" pitchFamily="2" charset="-79"/>
              </a:rPr>
              <a:t>Cine suntem? </a:t>
            </a:r>
            <a:endParaRPr lang="ro-RO" sz="9600" dirty="0"/>
          </a:p>
        </p:txBody>
      </p:sp>
    </p:spTree>
    <p:extLst>
      <p:ext uri="{BB962C8B-B14F-4D97-AF65-F5344CB8AC3E}">
        <p14:creationId xmlns:p14="http://schemas.microsoft.com/office/powerpoint/2010/main" val="5433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arcela\Desktop\poze martie\20190307_1408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002" y="2022202"/>
            <a:ext cx="5756564" cy="3241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Marcela\Desktop\poze martie\20190319_1455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988" y="2900270"/>
            <a:ext cx="4507431" cy="2502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o-RO" dirty="0"/>
            </a:br>
            <a:r>
              <a:rPr lang="ro-RO" sz="4400" b="1" dirty="0"/>
              <a:t>A5. Dezvoltarea unui program de prevenire a abandonului școlar timpuriu</a:t>
            </a:r>
            <a:endParaRPr lang="ro-RO" sz="4400" dirty="0"/>
          </a:p>
        </p:txBody>
      </p:sp>
      <p:pic>
        <p:nvPicPr>
          <p:cNvPr id="4" name="Content Placeholder 3" descr="C:\Users\Marcela\Desktop\POZE FEBRUARIE\20190214_1441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206" y="1876170"/>
            <a:ext cx="2469058" cy="43894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C:\Users\Marcela\Desktop\poze concurs creatie\20190606_102138.jpg"/>
          <p:cNvPicPr/>
          <p:nvPr/>
        </p:nvPicPr>
        <p:blipFill>
          <a:blip r:embed="rId3" cstate="print"/>
          <a:srcRect t="11547" r="22444"/>
          <a:stretch>
            <a:fillRect/>
          </a:stretch>
        </p:blipFill>
        <p:spPr bwMode="auto">
          <a:xfrm>
            <a:off x="7724222" y="2315497"/>
            <a:ext cx="4467778" cy="286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Marcela\Desktop\poze ianuarie\20190115_144405.jpg"/>
          <p:cNvPicPr/>
          <p:nvPr/>
        </p:nvPicPr>
        <p:blipFill>
          <a:blip r:embed="rId4" cstate="print"/>
          <a:srcRect r="29107"/>
          <a:stretch>
            <a:fillRect/>
          </a:stretch>
        </p:blipFill>
        <p:spPr bwMode="auto">
          <a:xfrm>
            <a:off x="603064" y="1895234"/>
            <a:ext cx="4086923" cy="324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Progres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m …</a:t>
            </a:r>
            <a:endParaRPr lang="ro-RO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anul</a:t>
            </a:r>
            <a:r>
              <a:rPr lang="en-US" dirty="0"/>
              <a:t> </a:t>
            </a:r>
            <a:r>
              <a:rPr lang="en-US" dirty="0" err="1"/>
              <a:t>școlar</a:t>
            </a:r>
            <a:r>
              <a:rPr lang="en-US" dirty="0"/>
              <a:t> 2019 – 2020,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grupa</a:t>
            </a:r>
            <a:r>
              <a:rPr lang="en-US" dirty="0"/>
              <a:t> de </a:t>
            </a:r>
            <a:r>
              <a:rPr lang="en-US" dirty="0" err="1"/>
              <a:t>gimnaziu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înscriși un num</a:t>
            </a:r>
            <a:r>
              <a:rPr lang="vi-VN" dirty="0"/>
              <a:t>ă</a:t>
            </a:r>
            <a:r>
              <a:rPr lang="en-US" dirty="0"/>
              <a:t>r de 7 elevi de </a:t>
            </a:r>
            <a:r>
              <a:rPr lang="en-US" dirty="0" err="1"/>
              <a:t>clasa</a:t>
            </a:r>
            <a:r>
              <a:rPr lang="en-US" dirty="0"/>
              <a:t> a VIII-a, elevi care se </a:t>
            </a:r>
            <a:r>
              <a:rPr lang="en-US" dirty="0" err="1"/>
              <a:t>preg</a:t>
            </a:r>
            <a:r>
              <a:rPr lang="vi-VN" dirty="0"/>
              <a:t>ă</a:t>
            </a:r>
            <a:r>
              <a:rPr lang="en-US" dirty="0" err="1"/>
              <a:t>tesc</a:t>
            </a:r>
            <a:r>
              <a:rPr lang="en-US" dirty="0"/>
              <a:t> </a:t>
            </a:r>
            <a:r>
              <a:rPr lang="en-US" dirty="0" err="1"/>
              <a:t>acum</a:t>
            </a:r>
            <a:r>
              <a:rPr lang="en-US" dirty="0"/>
              <a:t> pentru o </a:t>
            </a:r>
            <a:r>
              <a:rPr lang="en-US" dirty="0" err="1"/>
              <a:t>nou</a:t>
            </a:r>
            <a:r>
              <a:rPr lang="vi-VN" dirty="0"/>
              <a:t>ă</a:t>
            </a:r>
            <a:r>
              <a:rPr lang="en-US" dirty="0"/>
              <a:t> </a:t>
            </a:r>
            <a:r>
              <a:rPr lang="en-US" dirty="0" err="1"/>
              <a:t>etap</a:t>
            </a:r>
            <a:r>
              <a:rPr lang="vi-VN" dirty="0"/>
              <a:t>ă</a:t>
            </a:r>
            <a:r>
              <a:rPr lang="en-US" dirty="0"/>
              <a:t> – </a:t>
            </a:r>
            <a:r>
              <a:rPr lang="en-US" dirty="0" err="1"/>
              <a:t>liceul</a:t>
            </a:r>
            <a:r>
              <a:rPr lang="en-US" dirty="0"/>
              <a:t>!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provin</a:t>
            </a:r>
            <a:r>
              <a:rPr lang="en-US" dirty="0"/>
              <a:t> din </a:t>
            </a:r>
            <a:r>
              <a:rPr lang="en-US" dirty="0" err="1"/>
              <a:t>familii</a:t>
            </a:r>
            <a:r>
              <a:rPr lang="en-US" dirty="0"/>
              <a:t> </a:t>
            </a:r>
            <a:r>
              <a:rPr lang="en-US" dirty="0" err="1"/>
              <a:t>numeroase</a:t>
            </a:r>
            <a:r>
              <a:rPr lang="en-US" dirty="0"/>
              <a:t>, cu </a:t>
            </a:r>
            <a:r>
              <a:rPr lang="en-US" dirty="0" err="1"/>
              <a:t>situație</a:t>
            </a:r>
            <a:r>
              <a:rPr lang="en-US" dirty="0"/>
              <a:t> material</a:t>
            </a:r>
            <a:r>
              <a:rPr lang="vi-VN" dirty="0"/>
              <a:t>ă</a:t>
            </a:r>
            <a:r>
              <a:rPr lang="en-US" dirty="0"/>
              <a:t> </a:t>
            </a:r>
            <a:r>
              <a:rPr lang="en-US" dirty="0" err="1"/>
              <a:t>precar</a:t>
            </a:r>
            <a:r>
              <a:rPr lang="vi-VN" dirty="0"/>
              <a:t>ă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participarea</a:t>
            </a:r>
            <a:r>
              <a:rPr lang="en-US" dirty="0"/>
              <a:t> la </a:t>
            </a:r>
            <a:r>
              <a:rPr lang="en-US" dirty="0" err="1"/>
              <a:t>activit</a:t>
            </a:r>
            <a:r>
              <a:rPr lang="vi-VN" dirty="0"/>
              <a:t>ăț</a:t>
            </a:r>
            <a:r>
              <a:rPr lang="en-US" dirty="0" err="1"/>
              <a:t>ile</a:t>
            </a:r>
            <a:r>
              <a:rPr lang="en-US" dirty="0"/>
              <a:t> de </a:t>
            </a:r>
            <a:r>
              <a:rPr lang="en-US" dirty="0" err="1"/>
              <a:t>proiect</a:t>
            </a:r>
            <a:r>
              <a:rPr lang="en-US" dirty="0"/>
              <a:t> </a:t>
            </a:r>
            <a:r>
              <a:rPr lang="en-US" dirty="0" err="1"/>
              <a:t>aceștia</a:t>
            </a:r>
            <a:r>
              <a:rPr lang="en-US" dirty="0"/>
              <a:t> au c</a:t>
            </a:r>
            <a:r>
              <a:rPr lang="vi-VN" dirty="0"/>
              <a:t>ă</a:t>
            </a:r>
            <a:r>
              <a:rPr lang="en-US" dirty="0"/>
              <a:t>p</a:t>
            </a:r>
            <a:r>
              <a:rPr lang="vi-VN" dirty="0"/>
              <a:t>ă</a:t>
            </a:r>
            <a:r>
              <a:rPr lang="en-US" dirty="0"/>
              <a:t>tat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cunoștinţele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și </a:t>
            </a:r>
            <a:r>
              <a:rPr lang="en-US" dirty="0" err="1"/>
              <a:t>încredere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propriile</a:t>
            </a:r>
            <a:r>
              <a:rPr lang="en-US" dirty="0"/>
              <a:t> </a:t>
            </a:r>
            <a:r>
              <a:rPr lang="en-US" dirty="0" err="1"/>
              <a:t>forțe</a:t>
            </a:r>
            <a:r>
              <a:rPr lang="en-US" dirty="0"/>
              <a:t>, “</a:t>
            </a:r>
            <a:r>
              <a:rPr lang="en-US" dirty="0" err="1"/>
              <a:t>ingrediente</a:t>
            </a:r>
            <a:r>
              <a:rPr lang="en-US" dirty="0"/>
              <a:t>”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reușite</a:t>
            </a:r>
            <a:r>
              <a:rPr lang="en-US" dirty="0"/>
              <a:t>!</a:t>
            </a:r>
          </a:p>
          <a:p>
            <a:pPr algn="just"/>
            <a:r>
              <a:rPr lang="en-US" dirty="0"/>
              <a:t>Am </a:t>
            </a:r>
            <a:r>
              <a:rPr lang="en-US" dirty="0" err="1"/>
              <a:t>obţinut</a:t>
            </a:r>
            <a:r>
              <a:rPr lang="en-US" dirty="0"/>
              <a:t> un </a:t>
            </a:r>
            <a:r>
              <a:rPr lang="en-US" dirty="0" err="1"/>
              <a:t>procent</a:t>
            </a:r>
            <a:r>
              <a:rPr lang="en-US" dirty="0"/>
              <a:t> de </a:t>
            </a:r>
            <a:r>
              <a:rPr lang="en-US" dirty="0" err="1"/>
              <a:t>promovabilitate</a:t>
            </a:r>
            <a:r>
              <a:rPr lang="en-US" dirty="0"/>
              <a:t> la </a:t>
            </a:r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en-US" dirty="0" err="1"/>
              <a:t>Național</a:t>
            </a:r>
            <a:r>
              <a:rPr lang="vi-VN" dirty="0"/>
              <a:t>ă</a:t>
            </a:r>
            <a:r>
              <a:rPr lang="en-US" dirty="0"/>
              <a:t> de 72 % (</a:t>
            </a:r>
            <a:r>
              <a:rPr lang="en-US" dirty="0" err="1"/>
              <a:t>faț</a:t>
            </a:r>
            <a:r>
              <a:rPr lang="vi-VN" dirty="0"/>
              <a:t>ă</a:t>
            </a:r>
            <a:r>
              <a:rPr lang="en-US" dirty="0"/>
              <a:t> de 63 %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anul</a:t>
            </a:r>
            <a:r>
              <a:rPr lang="en-US" dirty="0"/>
              <a:t> </a:t>
            </a:r>
            <a:r>
              <a:rPr lang="en-US" dirty="0" err="1"/>
              <a:t>școlar</a:t>
            </a:r>
            <a:r>
              <a:rPr lang="en-US" dirty="0"/>
              <a:t> precedent)</a:t>
            </a:r>
            <a:endParaRPr lang="ro-R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Povești</a:t>
            </a:r>
            <a:r>
              <a:rPr lang="en-US" sz="4000" dirty="0">
                <a:solidFill>
                  <a:srgbClr val="FF0000"/>
                </a:solidFill>
              </a:rPr>
              <a:t> de </a:t>
            </a:r>
            <a:r>
              <a:rPr lang="en-US" sz="4000" dirty="0" err="1">
                <a:solidFill>
                  <a:srgbClr val="FF0000"/>
                </a:solidFill>
              </a:rPr>
              <a:t>succes</a:t>
            </a:r>
            <a:r>
              <a:rPr lang="en-US" sz="4000" dirty="0">
                <a:solidFill>
                  <a:srgbClr val="FF0000"/>
                </a:solidFill>
              </a:rPr>
              <a:t> …</a:t>
            </a:r>
            <a:endParaRPr lang="ro-RO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rcela\Desktop\poveste Alexand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419" b="5126"/>
          <a:stretch>
            <a:fillRect/>
          </a:stretch>
        </p:blipFill>
        <p:spPr bwMode="auto">
          <a:xfrm>
            <a:off x="423533" y="1047136"/>
            <a:ext cx="4472932" cy="5471652"/>
          </a:xfrm>
          <a:prstGeom prst="rect">
            <a:avLst/>
          </a:prstGeom>
          <a:noFill/>
        </p:spPr>
      </p:pic>
      <p:pic>
        <p:nvPicPr>
          <p:cNvPr id="1027" name="Picture 3" descr="C:\Users\Marcela\Desktop\Alexandr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594" y="1247172"/>
            <a:ext cx="3429000" cy="4572000"/>
          </a:xfrm>
          <a:prstGeom prst="rect">
            <a:avLst/>
          </a:prstGeom>
          <a:noFill/>
        </p:spPr>
      </p:pic>
      <p:pic>
        <p:nvPicPr>
          <p:cNvPr id="1028" name="Picture 4" descr="C:\Users\Marcela\Desktop\Alexandra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111" y="1718782"/>
            <a:ext cx="2571750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766" y="1147864"/>
            <a:ext cx="10609634" cy="699224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Perseverenţ</a:t>
            </a:r>
            <a:r>
              <a:rPr lang="vi-VN" sz="2400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ă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…</a:t>
            </a:r>
            <a:endParaRPr lang="ro-RO" sz="2400" b="1" dirty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5989983" cy="43891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numesc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Ghimpu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Ionela – Ramona, am 14 ani și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urmeaz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s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merg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la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liceu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. S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-mi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aleg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liceul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nu a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fost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așa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ușor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fiindc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în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ultimul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an am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avut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mici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probleme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familie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dar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în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final,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totul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s-a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rezolvat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într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-un mod pl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cut. 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Chiar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dac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, din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cauza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problemelor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, am sc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zut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puţin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la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înv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ăță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tur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, cu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ajutorul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mamei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mi-am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revenit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și am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putut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s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îmi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aleg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un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liceu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unde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… am și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intrat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. Am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avut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emoții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dar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am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gândit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pozitiv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și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asta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m-a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ajutat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!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Acum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aștept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s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înceap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liceul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, o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nou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ETAPĂ !! </a:t>
            </a:r>
            <a:endParaRPr lang="ro-RO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Marcela\Desktop\GHIMPU IONELA.jpg"/>
          <p:cNvPicPr>
            <a:picLocks noChangeAspect="1" noChangeArrowheads="1"/>
          </p:cNvPicPr>
          <p:nvPr/>
        </p:nvPicPr>
        <p:blipFill>
          <a:blip r:embed="rId2" cstate="print"/>
          <a:srcRect l="23376" t="28540" r="15346" b="21417"/>
          <a:stretch>
            <a:fillRect/>
          </a:stretch>
        </p:blipFill>
        <p:spPr bwMode="auto">
          <a:xfrm>
            <a:off x="7036904" y="986992"/>
            <a:ext cx="4625008" cy="5036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Comuna Frumușița, județul Galați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2263483"/>
            <a:ext cx="4409548" cy="3690051"/>
          </a:xfrm>
        </p:spPr>
      </p:pic>
      <p:sp>
        <p:nvSpPr>
          <p:cNvPr id="5" name="Rectangle 4"/>
          <p:cNvSpPr/>
          <p:nvPr/>
        </p:nvSpPr>
        <p:spPr>
          <a:xfrm>
            <a:off x="5260258" y="2507225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>
                <a:solidFill>
                  <a:schemeClr val="tx2">
                    <a:lumMod val="50000"/>
                  </a:schemeClr>
                </a:solidFill>
              </a:rPr>
              <a:t>Comuna Frumușița este formată din satele Frumușița, Ijdileni și Tămăoani, ea fiind așezată în estul județului Galați, la o distanță de 25 km, iar în raport cu România se află așezată în partea de sud-est a teritoriului țârii, învecinându-se cu Republica Moldova care desparte cele două teritorii prin râul Prut.</a:t>
            </a:r>
          </a:p>
        </p:txBody>
      </p:sp>
    </p:spTree>
    <p:extLst>
      <p:ext uri="{BB962C8B-B14F-4D97-AF65-F5344CB8AC3E}">
        <p14:creationId xmlns:p14="http://schemas.microsoft.com/office/powerpoint/2010/main" val="286494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1536956"/>
            <a:ext cx="3214023" cy="4389437"/>
          </a:xfrm>
        </p:spPr>
      </p:pic>
      <p:sp>
        <p:nvSpPr>
          <p:cNvPr id="6" name="Rectangle 5"/>
          <p:cNvSpPr/>
          <p:nvPr/>
        </p:nvSpPr>
        <p:spPr>
          <a:xfrm>
            <a:off x="663678" y="1607576"/>
            <a:ext cx="78461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            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Date 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asupra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înființării satului Frumușița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sunt 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puține, prima atestare documentare datând din anul 1730.  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Se crede c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</a:rPr>
              <a:t>ă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numele satului Frumușița  ar proveni de la numele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Frumuşelul, 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ce se afla la nord de Frumușița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O altă legendă încearcă să explice numele comunei Frumușița, precum și a altor patru localități ,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</a:rPr>
              <a:t>ă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când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leg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</a:rPr>
              <a:t>ă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tura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cu 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domnitorul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Petru Rareș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Se povestește că domnitorul Petru Rareș, aflat  pe meleagurile acestea, receptiv la frumusețea feminină, fascinat de privirile unei tătăroaice, ar fi spus: ” </a:t>
            </a:r>
            <a:r>
              <a:rPr lang="ro-RO" sz="2000" i="1" dirty="0">
                <a:solidFill>
                  <a:srgbClr val="FF0000"/>
                </a:solidFill>
              </a:rPr>
              <a:t>Tu, tătarcă cu </a:t>
            </a:r>
            <a:r>
              <a:rPr lang="ro-RO" sz="2000" i="1" dirty="0" err="1">
                <a:solidFill>
                  <a:srgbClr val="FF0000"/>
                </a:solidFill>
              </a:rPr>
              <a:t>şuviţe</a:t>
            </a:r>
            <a:r>
              <a:rPr lang="ro-RO" sz="2000" i="1" dirty="0">
                <a:solidFill>
                  <a:srgbClr val="FF0000"/>
                </a:solidFill>
              </a:rPr>
              <a:t>, </a:t>
            </a:r>
            <a:r>
              <a:rPr lang="ro-RO" sz="2000" i="1" dirty="0" err="1">
                <a:solidFill>
                  <a:srgbClr val="FF0000"/>
                </a:solidFill>
              </a:rPr>
              <a:t>frumuşică</a:t>
            </a:r>
            <a:r>
              <a:rPr lang="ro-RO" sz="2000" i="1" dirty="0">
                <a:solidFill>
                  <a:srgbClr val="FF0000"/>
                </a:solidFill>
              </a:rPr>
              <a:t>, tu </a:t>
            </a:r>
            <a:r>
              <a:rPr lang="ro-RO" sz="2000" i="1" dirty="0" err="1">
                <a:solidFill>
                  <a:srgbClr val="FF0000"/>
                </a:solidFill>
              </a:rPr>
              <a:t>luceşti</a:t>
            </a:r>
            <a:r>
              <a:rPr lang="ro-RO" sz="2000" i="1" dirty="0">
                <a:solidFill>
                  <a:srgbClr val="FF0000"/>
                </a:solidFill>
              </a:rPr>
              <a:t> si  </a:t>
            </a:r>
            <a:r>
              <a:rPr lang="ro-RO" sz="2000" i="1" dirty="0" err="1">
                <a:solidFill>
                  <a:srgbClr val="FF0000"/>
                </a:solidFill>
              </a:rPr>
              <a:t>scânteieşti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”.  De aici ar proveni denumirile localităților Frumușița, Tulucești, Șivița, Tătarca și Scânteiești.</a:t>
            </a:r>
          </a:p>
        </p:txBody>
      </p:sp>
    </p:spTree>
    <p:extLst>
      <p:ext uri="{BB962C8B-B14F-4D97-AF65-F5344CB8AC3E}">
        <p14:creationId xmlns:p14="http://schemas.microsoft.com/office/powerpoint/2010/main" val="137090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791" y="605051"/>
            <a:ext cx="8596668" cy="7005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Componenta </a:t>
            </a:r>
            <a:r>
              <a:rPr lang="ro-RO" dirty="0"/>
              <a:t>etnic</a:t>
            </a:r>
            <a:r>
              <a:rPr lang="vi-VN" dirty="0"/>
              <a:t>ă</a:t>
            </a:r>
            <a:r>
              <a:rPr lang="en-US" dirty="0"/>
              <a:t> a </a:t>
            </a:r>
            <a:r>
              <a:rPr lang="ro-RO" dirty="0"/>
              <a:t>populației</a:t>
            </a:r>
            <a:r>
              <a:rPr lang="en-US" dirty="0"/>
              <a:t> </a:t>
            </a:r>
            <a:r>
              <a:rPr lang="ro-RO" dirty="0"/>
              <a:t>comunei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666" y="1517223"/>
            <a:ext cx="8596668" cy="4731177"/>
          </a:xfrm>
        </p:spPr>
        <p:txBody>
          <a:bodyPr>
            <a:normAutofit fontScale="92500"/>
          </a:bodyPr>
          <a:lstStyle/>
          <a:p>
            <a:pPr algn="just"/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Satul Frumușița a fost compus din țărani clăcași aduși pe moșia boierească și ţigani robi ce-au fost așezați în jurul curții boierești care se găsea pe locul unde se află astăzi biserica. </a:t>
            </a:r>
          </a:p>
          <a:p>
            <a:pPr algn="just"/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Țăranii clăcași au fost așezați pe dealul “Petru Rareș”, iar ţiganii robi și-au construit bordeiele pe dealul din vecin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</a:rPr>
              <a:t>ă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tatea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curții boierești , în spatele grajdurilor cu animale , care se aflau pe amplasamentul actual al C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</a:rPr>
              <a:t>ă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minului Cultural din Frumușița . De aici și denumirea popu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lar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</a:rPr>
              <a:t>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cartierului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de rRomi : “Dup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</a:rPr>
              <a:t>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Grajd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”.</a:t>
            </a:r>
          </a:p>
          <a:p>
            <a:pPr algn="just"/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Populația comunei Frumușița se ridică la 4.800 de locuitori.   Majoritatea locuitorilor sunt 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hlinkClick r:id="rId2" tooltip="Români"/>
              </a:rPr>
              <a:t>români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 (70,58%), cu o minoritate de 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hlinkClick r:id="rId3" tooltip="Romii din România"/>
              </a:rPr>
              <a:t>rromi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 (24,87%).</a:t>
            </a:r>
          </a:p>
        </p:txBody>
      </p:sp>
    </p:spTree>
    <p:extLst>
      <p:ext uri="{BB962C8B-B14F-4D97-AF65-F5344CB8AC3E}">
        <p14:creationId xmlns:p14="http://schemas.microsoft.com/office/powerpoint/2010/main" val="16020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832" y="2429649"/>
            <a:ext cx="10972800" cy="1143000"/>
          </a:xfrm>
        </p:spPr>
        <p:txBody>
          <a:bodyPr>
            <a:noAutofit/>
          </a:bodyPr>
          <a:lstStyle/>
          <a:p>
            <a:pPr algn="just"/>
            <a:br>
              <a:rPr lang="en-US" sz="3600" dirty="0"/>
            </a:br>
            <a:br>
              <a:rPr lang="en-US" sz="3600" dirty="0"/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În 1880 a existat 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î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n 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satul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Frumușița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 </a:t>
            </a: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o </a:t>
            </a:r>
            <a:r>
              <a:rPr lang="ro-RO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școală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 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construit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din v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l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tuci. 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Primul în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v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ăţă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tor a 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fost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Costache Onose, care, 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în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1885, 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pleacă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la 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Scânteiești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și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, 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în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locul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acestuia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vine 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Dimitrie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Hamza.</a:t>
            </a: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Dar </a:t>
            </a:r>
            <a:r>
              <a:rPr lang="ro-RO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școala</a:t>
            </a: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a r</a:t>
            </a:r>
            <a:r>
              <a:rPr lang="vi-VN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</a:t>
            </a: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mas </a:t>
            </a:r>
            <a:r>
              <a:rPr lang="ro-RO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și</a:t>
            </a: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o-RO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acum</a:t>
            </a: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 !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....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35" y="3661419"/>
            <a:ext cx="4380807" cy="2942705"/>
          </a:xfrm>
        </p:spPr>
      </p:pic>
    </p:spTree>
    <p:extLst>
      <p:ext uri="{BB962C8B-B14F-4D97-AF65-F5344CB8AC3E}">
        <p14:creationId xmlns:p14="http://schemas.microsoft.com/office/powerpoint/2010/main" val="206735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ro-RO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 , Școala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Gimnazial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nr.1 din </a:t>
            </a:r>
            <a:r>
              <a:rPr lang="ro-RO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Frumușița este o școa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modern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ro-RO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asigur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condiții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foarte bune de studiu pentru elevi.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8023" y="2380178"/>
            <a:ext cx="5175953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3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03" y="1342103"/>
            <a:ext cx="10972800" cy="1419385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Avem înscriși un num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de 272 de preșcolari și elevi , al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aceștia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începând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octombrie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și un num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de 47de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cursanți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Şans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43" y="2808762"/>
            <a:ext cx="5482244" cy="3645131"/>
          </a:xfrm>
        </p:spPr>
      </p:pic>
    </p:spTree>
    <p:extLst>
      <p:ext uri="{BB962C8B-B14F-4D97-AF65-F5344CB8AC3E}">
        <p14:creationId xmlns:p14="http://schemas.microsoft.com/office/powerpoint/2010/main" val="289724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4000" dirty="0"/>
              <a:t>„</a:t>
            </a:r>
            <a:r>
              <a:rPr lang="ro-RO" sz="4000" b="1" dirty="0"/>
              <a:t>ORIZONT - Educație pentru comunitatea viitorului</a:t>
            </a:r>
            <a:r>
              <a:rPr lang="ro-RO" sz="4000" dirty="0"/>
              <a:t>” - </a:t>
            </a:r>
            <a:r>
              <a:rPr lang="ro-RO" sz="4000" b="1" dirty="0"/>
              <a:t>POCU/74/6/18/108062</a:t>
            </a:r>
            <a:endParaRPr lang="ro-R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altLang="ro-RO" sz="2800" dirty="0">
                <a:latin typeface="Calibri" pitchFamily="34" charset="0"/>
              </a:rPr>
              <a:t>Din </a:t>
            </a:r>
            <a:r>
              <a:rPr lang="en-US" altLang="ro-RO" sz="2800" dirty="0" err="1">
                <a:latin typeface="Calibri" pitchFamily="34" charset="0"/>
              </a:rPr>
              <a:t>luna</a:t>
            </a:r>
            <a:r>
              <a:rPr lang="en-US" altLang="ro-RO" sz="2800" dirty="0">
                <a:latin typeface="Calibri" pitchFamily="34" charset="0"/>
              </a:rPr>
              <a:t> </a:t>
            </a:r>
            <a:r>
              <a:rPr lang="en-US" altLang="ro-RO" sz="2800" dirty="0" err="1">
                <a:latin typeface="Calibri" pitchFamily="34" charset="0"/>
              </a:rPr>
              <a:t>octombrie</a:t>
            </a:r>
            <a:r>
              <a:rPr lang="en-US" altLang="ro-RO" sz="2800" dirty="0">
                <a:latin typeface="Calibri" pitchFamily="34" charset="0"/>
              </a:rPr>
              <a:t> 2018, </a:t>
            </a:r>
            <a:r>
              <a:rPr lang="en-US" altLang="ro-RO" sz="2800" dirty="0" err="1">
                <a:latin typeface="Calibri" pitchFamily="34" charset="0"/>
              </a:rPr>
              <a:t>Inspectoratul</a:t>
            </a:r>
            <a:r>
              <a:rPr lang="en-US" altLang="ro-RO" sz="2800" dirty="0">
                <a:latin typeface="Calibri" pitchFamily="34" charset="0"/>
              </a:rPr>
              <a:t> </a:t>
            </a:r>
            <a:r>
              <a:rPr lang="en-US" altLang="ro-RO" sz="2800" dirty="0" err="1">
                <a:latin typeface="Calibri" pitchFamily="34" charset="0"/>
              </a:rPr>
              <a:t>Judeţean</a:t>
            </a:r>
            <a:r>
              <a:rPr lang="en-US" altLang="ro-RO" sz="2800" dirty="0">
                <a:latin typeface="Calibri" pitchFamily="34" charset="0"/>
              </a:rPr>
              <a:t> </a:t>
            </a:r>
            <a:r>
              <a:rPr lang="en-US" altLang="ro-RO" sz="2800" dirty="0" err="1">
                <a:latin typeface="Calibri" pitchFamily="34" charset="0"/>
              </a:rPr>
              <a:t>Galați</a:t>
            </a:r>
            <a:r>
              <a:rPr lang="en-US" altLang="ro-RO" sz="2800" dirty="0">
                <a:latin typeface="Calibri" pitchFamily="34" charset="0"/>
              </a:rPr>
              <a:t> a </a:t>
            </a:r>
            <a:r>
              <a:rPr lang="en-US" altLang="ro-RO" sz="2800" dirty="0" err="1">
                <a:latin typeface="Calibri" pitchFamily="34" charset="0"/>
              </a:rPr>
              <a:t>implementat</a:t>
            </a:r>
            <a:r>
              <a:rPr lang="en-US" altLang="ro-RO" sz="2800" dirty="0">
                <a:latin typeface="Calibri" pitchFamily="34" charset="0"/>
              </a:rPr>
              <a:t> </a:t>
            </a:r>
            <a:r>
              <a:rPr lang="en-US" altLang="ro-RO" sz="2800" dirty="0" err="1">
                <a:latin typeface="Calibri" pitchFamily="34" charset="0"/>
              </a:rPr>
              <a:t>în</a:t>
            </a:r>
            <a:r>
              <a:rPr lang="en-US" altLang="ro-RO" sz="2800" dirty="0">
                <a:latin typeface="Calibri" pitchFamily="34" charset="0"/>
              </a:rPr>
              <a:t> </a:t>
            </a:r>
            <a:r>
              <a:rPr lang="en-US" altLang="ro-RO" sz="2800" dirty="0" err="1">
                <a:latin typeface="Calibri" pitchFamily="34" charset="0"/>
              </a:rPr>
              <a:t>școala</a:t>
            </a:r>
            <a:r>
              <a:rPr lang="en-US" altLang="ro-RO" sz="2800" dirty="0">
                <a:latin typeface="Calibri" pitchFamily="34" charset="0"/>
              </a:rPr>
              <a:t> </a:t>
            </a:r>
            <a:r>
              <a:rPr lang="en-US" altLang="ro-RO" sz="2800" dirty="0" err="1">
                <a:latin typeface="Calibri" pitchFamily="34" charset="0"/>
              </a:rPr>
              <a:t>noastr</a:t>
            </a:r>
            <a:r>
              <a:rPr lang="vi-VN" altLang="ro-RO" sz="2800" dirty="0">
                <a:latin typeface="Calibri" pitchFamily="34" charset="0"/>
              </a:rPr>
              <a:t>ă</a:t>
            </a:r>
            <a:r>
              <a:rPr lang="en-US" altLang="ro-RO" sz="2800" dirty="0">
                <a:latin typeface="Calibri" pitchFamily="34" charset="0"/>
              </a:rPr>
              <a:t> </a:t>
            </a:r>
            <a:r>
              <a:rPr lang="en-US" altLang="ro-RO" sz="2800" dirty="0" err="1">
                <a:latin typeface="Calibri" pitchFamily="34" charset="0"/>
              </a:rPr>
              <a:t>proiectul</a:t>
            </a:r>
            <a:r>
              <a:rPr lang="en-US" altLang="ro-RO" sz="2800" dirty="0">
                <a:latin typeface="Calibri" pitchFamily="34" charset="0"/>
              </a:rPr>
              <a:t> </a:t>
            </a:r>
            <a:r>
              <a:rPr lang="en-US" altLang="ro-RO" sz="2800" dirty="0" err="1">
                <a:latin typeface="Calibri" pitchFamily="34" charset="0"/>
              </a:rPr>
              <a:t>Orizont</a:t>
            </a:r>
            <a:r>
              <a:rPr lang="en-US" altLang="ro-RO" sz="2800" dirty="0">
                <a:latin typeface="Calibri" pitchFamily="34" charset="0"/>
              </a:rPr>
              <a:t>, </a:t>
            </a:r>
            <a:r>
              <a:rPr lang="en-US" altLang="ro-RO" sz="2800" dirty="0" err="1">
                <a:latin typeface="Calibri" pitchFamily="34" charset="0"/>
              </a:rPr>
              <a:t>proiect</a:t>
            </a:r>
            <a:r>
              <a:rPr lang="en-US" altLang="ro-RO" sz="2800" dirty="0">
                <a:latin typeface="Calibri" pitchFamily="34" charset="0"/>
              </a:rPr>
              <a:t> care are ca </a:t>
            </a:r>
            <a:r>
              <a:rPr lang="en-US" altLang="ro-RO" sz="2800" dirty="0" err="1">
                <a:latin typeface="Calibri" pitchFamily="34" charset="0"/>
              </a:rPr>
              <a:t>scop</a:t>
            </a:r>
            <a:r>
              <a:rPr lang="en-US" altLang="ro-RO" sz="2800" dirty="0">
                <a:latin typeface="Calibri" pitchFamily="34" charset="0"/>
              </a:rPr>
              <a:t>: </a:t>
            </a:r>
          </a:p>
          <a:p>
            <a:pPr algn="just"/>
            <a:r>
              <a:rPr lang="ro-RO" altLang="ro-RO" sz="2800" dirty="0">
                <a:latin typeface="Calibri" pitchFamily="34" charset="0"/>
              </a:rPr>
              <a:t>creșterea gradului de conștientizare cu privire la fenomenul abandonului școlar și promovarea importanței prevenirii părăsirii timpurii a școlii și a abandonului școlar, creșterea nivelului de educare și promovarea valorilor comunitare.</a:t>
            </a:r>
            <a:endParaRPr lang="ro-RO" altLang="ro-RO" sz="3200" dirty="0">
              <a:latin typeface="Calibri" pitchFamily="34" charset="0"/>
            </a:endParaRPr>
          </a:p>
          <a:p>
            <a:endParaRPr lang="ro-RO" dirty="0"/>
          </a:p>
        </p:txBody>
      </p:sp>
      <p:pic>
        <p:nvPicPr>
          <p:cNvPr id="4" name="Picture 8" descr="20181116_GL_2.1_logo_slogan_CPE_v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981" y="4336026"/>
            <a:ext cx="2363429" cy="222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Din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grupul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ţint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fac parte 60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copii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din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cele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trei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cicluri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preșcolar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primar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gimnazial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) care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desf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ăș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oar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activit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ăţ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tipul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Şcoal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dup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Şcoal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îndrumați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experţi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educaționali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. </a:t>
            </a:r>
          </a:p>
          <a:p>
            <a:endParaRPr lang="ro-RO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" name="Picture 4" descr="C:\Users\Marcela\Desktop\AN SCOLAR 2018 - 2019\ORIZONT\POZE ORIZONT\concurs sportiv Orizont\20190523_1313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951" y="3569249"/>
            <a:ext cx="4690973" cy="263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Marcela\Desktop\poze biblioteca\20190509_144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711" y="3432274"/>
            <a:ext cx="4865157" cy="273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54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444</TotalTime>
  <Words>817</Words>
  <Application>Microsoft Office PowerPoint</Application>
  <PresentationFormat>Ecran lat</PresentationFormat>
  <Paragraphs>27</Paragraphs>
  <Slides>14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22" baseType="lpstr">
      <vt:lpstr>Aharoni</vt:lpstr>
      <vt:lpstr>Arial</vt:lpstr>
      <vt:lpstr>Calibri</vt:lpstr>
      <vt:lpstr>Cambria</vt:lpstr>
      <vt:lpstr>Constantia</vt:lpstr>
      <vt:lpstr>Times New Roman</vt:lpstr>
      <vt:lpstr>Wingdings 2</vt:lpstr>
      <vt:lpstr>Flow</vt:lpstr>
      <vt:lpstr>  </vt:lpstr>
      <vt:lpstr>Comuna Frumușița, județul Galați</vt:lpstr>
      <vt:lpstr>  </vt:lpstr>
      <vt:lpstr>Componenta etnică a populației comunei</vt:lpstr>
      <vt:lpstr>  În 1880 a existat în satul Frumușița o școală construită din vălătuci. Primul învăţător a fost Costache Onose, care, în 1885, pleacă la Scânteiești și, în locul acestuia vine Dimitrie Hamza. Dar școala a rămas și acum !....</vt:lpstr>
      <vt:lpstr> Astăzi , Școala Gimnazială nr.1 din Frumușița este o școală modernă care asigură condiții foarte bune de studiu pentru elevi. </vt:lpstr>
      <vt:lpstr>Avem înscriși un număr de 272 de preșcolari și elevi , alături de aceștia numărându-se, începând din octombrie 2017 și un număr de 47de cursanți din cadrul programului A Doua Şansă. </vt:lpstr>
      <vt:lpstr>„ORIZONT - Educație pentru comunitatea viitorului” - POCU/74/6/18/108062</vt:lpstr>
      <vt:lpstr>Prezentare PowerPoint</vt:lpstr>
      <vt:lpstr>Prezentare PowerPoint</vt:lpstr>
      <vt:lpstr> A5. Dezvoltarea unui program de prevenire a abandonului școlar timpuriu</vt:lpstr>
      <vt:lpstr>Progresăm …</vt:lpstr>
      <vt:lpstr>Povești de succes …</vt:lpstr>
      <vt:lpstr>Perseverenţă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Cerc Metodic la Biologie  Scoala Gimnazialanr.1 ,Frumusita  18.11.2017</dc:title>
  <dc:creator>Centrul Resurse</dc:creator>
  <cp:lastModifiedBy>user</cp:lastModifiedBy>
  <cp:revision>44</cp:revision>
  <dcterms:created xsi:type="dcterms:W3CDTF">2017-11-16T08:31:29Z</dcterms:created>
  <dcterms:modified xsi:type="dcterms:W3CDTF">2021-06-23T21:51:35Z</dcterms:modified>
</cp:coreProperties>
</file>