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75" r:id="rId9"/>
    <p:sldId id="274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688EC-88EB-4F1F-ACFC-BCCC68903B07}" type="datetimeFigureOut">
              <a:rPr lang="ro-RO" smtClean="0"/>
              <a:t>27.06.2021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DE65F-C651-4B24-80F3-05C33AAB3C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39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noProof="0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DE65F-C651-4B24-80F3-05C33AAB3CB2}" type="slidenum">
              <a:rPr lang="ro-RO" smtClean="0"/>
              <a:t>14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9555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A72B67-E8BD-45CC-85C1-27C68A91CB3E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E2CBD9-D479-4CBF-9326-7A6764CDF9E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Romii_din_Rom%C3%A2nia" TargetMode="External"/><Relationship Id="rId2" Type="http://schemas.openxmlformats.org/officeDocument/2006/relationships/hyperlink" Target="https://ro.wikipedia.org/wiki/Rom%C3%A2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9006" y="1566947"/>
            <a:ext cx="8229600" cy="2724833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atin typeface="Aharoni" pitchFamily="2" charset="-79"/>
                <a:cs typeface="Aharoni" pitchFamily="2" charset="-79"/>
              </a:rPr>
              <a:t>Cine </a:t>
            </a:r>
            <a:r>
              <a:rPr lang="en-US" sz="9600" dirty="0" err="1">
                <a:latin typeface="Aharoni" pitchFamily="2" charset="-79"/>
                <a:cs typeface="Aharoni" pitchFamily="2" charset="-79"/>
              </a:rPr>
              <a:t>suntem</a:t>
            </a:r>
            <a:r>
              <a:rPr lang="en-US" sz="9600" dirty="0">
                <a:latin typeface="Aharoni" pitchFamily="2" charset="-79"/>
                <a:cs typeface="Aharoni" pitchFamily="2" charset="-79"/>
              </a:rPr>
              <a:t>?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433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C:\Users\Marcela\Desktop\poze martie\20190307_1408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02" y="2022202"/>
            <a:ext cx="5756564" cy="3241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Marcela\Desktop\poze martie\20190319_145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988" y="2900270"/>
            <a:ext cx="4507431" cy="2502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o-RO" dirty="0"/>
            </a:br>
            <a:r>
              <a:rPr lang="ro-RO" sz="4400" b="1" dirty="0"/>
              <a:t>A5. Dezvoltarea unui program de prevenire a abandonului școlar timpuriu</a:t>
            </a:r>
            <a:endParaRPr lang="ro-RO" sz="4400" dirty="0"/>
          </a:p>
        </p:txBody>
      </p:sp>
      <p:pic>
        <p:nvPicPr>
          <p:cNvPr id="4" name="Content Placeholder 3" descr="C:\Users\Marcela\Desktop\POZE FEBRUARIE\20190214_1441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206" y="1876170"/>
            <a:ext cx="2469058" cy="4389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C:\Users\Marcela\Desktop\poze concurs creatie\20190606_102138.jpg"/>
          <p:cNvPicPr/>
          <p:nvPr/>
        </p:nvPicPr>
        <p:blipFill>
          <a:blip r:embed="rId3" cstate="print"/>
          <a:srcRect t="11547" r="22444"/>
          <a:stretch>
            <a:fillRect/>
          </a:stretch>
        </p:blipFill>
        <p:spPr bwMode="auto">
          <a:xfrm>
            <a:off x="7724222" y="2315497"/>
            <a:ext cx="4467778" cy="286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arcela\Desktop\poze ianuarie\20190115_144405.jpg"/>
          <p:cNvPicPr/>
          <p:nvPr/>
        </p:nvPicPr>
        <p:blipFill>
          <a:blip r:embed="rId4" cstate="print"/>
          <a:srcRect r="29107"/>
          <a:stretch>
            <a:fillRect/>
          </a:stretch>
        </p:blipFill>
        <p:spPr bwMode="auto">
          <a:xfrm>
            <a:off x="603064" y="1895234"/>
            <a:ext cx="4086923" cy="324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Progres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ă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m …</a:t>
            </a:r>
            <a:endParaRPr lang="ro-RO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dirty="0"/>
              <a:t>În anul școlar 2019 – 2020, în grupa de gimnaziu au fost înscriși un </a:t>
            </a:r>
            <a:r>
              <a:rPr lang="en-US" dirty="0"/>
              <a:t>num</a:t>
            </a:r>
            <a:r>
              <a:rPr lang="vi-VN" dirty="0"/>
              <a:t>ă</a:t>
            </a:r>
            <a:r>
              <a:rPr lang="en-US" dirty="0"/>
              <a:t>r </a:t>
            </a:r>
            <a:r>
              <a:rPr lang="ro-RO" dirty="0"/>
              <a:t>de 7 elevi de clasa a VIII-a, elevi care se </a:t>
            </a:r>
            <a:r>
              <a:rPr lang="en-US" dirty="0"/>
              <a:t>preg</a:t>
            </a:r>
            <a:r>
              <a:rPr lang="vi-VN" dirty="0"/>
              <a:t>ă</a:t>
            </a:r>
            <a:r>
              <a:rPr lang="ro-RO" dirty="0"/>
              <a:t>tesc</a:t>
            </a:r>
            <a:r>
              <a:rPr lang="en-US" dirty="0"/>
              <a:t> </a:t>
            </a:r>
            <a:r>
              <a:rPr lang="ro-RO" dirty="0"/>
              <a:t>acum</a:t>
            </a:r>
            <a:r>
              <a:rPr lang="en-US" dirty="0"/>
              <a:t> </a:t>
            </a:r>
            <a:r>
              <a:rPr lang="ro-RO" dirty="0"/>
              <a:t>pentru</a:t>
            </a:r>
            <a:r>
              <a:rPr lang="en-US" dirty="0"/>
              <a:t> o </a:t>
            </a:r>
            <a:r>
              <a:rPr lang="ro-RO" dirty="0"/>
              <a:t>nou</a:t>
            </a:r>
            <a:r>
              <a:rPr lang="vi-VN" dirty="0"/>
              <a:t>ă</a:t>
            </a:r>
            <a:r>
              <a:rPr lang="en-US" dirty="0"/>
              <a:t> </a:t>
            </a:r>
            <a:r>
              <a:rPr lang="ro-RO" dirty="0"/>
              <a:t>etapă</a:t>
            </a:r>
            <a:r>
              <a:rPr lang="en-US" dirty="0"/>
              <a:t> – </a:t>
            </a:r>
            <a:r>
              <a:rPr lang="ro-RO" dirty="0"/>
              <a:t>liceul</a:t>
            </a:r>
            <a:r>
              <a:rPr lang="en-US" dirty="0"/>
              <a:t>! </a:t>
            </a:r>
            <a:r>
              <a:rPr lang="ro-RO" dirty="0"/>
              <a:t>Majoritatea provin</a:t>
            </a:r>
            <a:r>
              <a:rPr lang="en-US" dirty="0"/>
              <a:t> </a:t>
            </a:r>
            <a:r>
              <a:rPr lang="ro-RO" dirty="0"/>
              <a:t>din</a:t>
            </a:r>
            <a:r>
              <a:rPr lang="en-US" dirty="0"/>
              <a:t> </a:t>
            </a:r>
            <a:r>
              <a:rPr lang="ro-RO" dirty="0"/>
              <a:t>familii numeroase, cu situație material</a:t>
            </a:r>
            <a:r>
              <a:rPr lang="vi-VN" dirty="0"/>
              <a:t>ă</a:t>
            </a:r>
            <a:r>
              <a:rPr lang="en-US" dirty="0"/>
              <a:t> </a:t>
            </a:r>
            <a:r>
              <a:rPr lang="ro-RO" dirty="0"/>
              <a:t>precar</a:t>
            </a:r>
            <a:r>
              <a:rPr lang="vi-VN" dirty="0"/>
              <a:t>ă</a:t>
            </a:r>
            <a:r>
              <a:rPr lang="en-US" dirty="0"/>
              <a:t>. </a:t>
            </a:r>
          </a:p>
          <a:p>
            <a:pPr algn="just"/>
            <a:r>
              <a:rPr lang="ro-RO" dirty="0"/>
              <a:t>Prin participarea</a:t>
            </a:r>
            <a:r>
              <a:rPr lang="en-US" dirty="0"/>
              <a:t> </a:t>
            </a:r>
            <a:r>
              <a:rPr lang="ro-RO" dirty="0"/>
              <a:t>la activitățile</a:t>
            </a:r>
            <a:r>
              <a:rPr lang="en-US" dirty="0"/>
              <a:t> de </a:t>
            </a:r>
            <a:r>
              <a:rPr lang="ro-RO" dirty="0"/>
              <a:t>proiect</a:t>
            </a:r>
            <a:r>
              <a:rPr lang="en-US" dirty="0"/>
              <a:t> </a:t>
            </a:r>
            <a:r>
              <a:rPr lang="ro-RO" dirty="0"/>
              <a:t>aceștia au</a:t>
            </a:r>
            <a:r>
              <a:rPr lang="en-US" dirty="0"/>
              <a:t> c</a:t>
            </a:r>
            <a:r>
              <a:rPr lang="vi-VN" dirty="0"/>
              <a:t>ă</a:t>
            </a:r>
            <a:r>
              <a:rPr lang="en-US" dirty="0"/>
              <a:t>p</a:t>
            </a:r>
            <a:r>
              <a:rPr lang="vi-VN" dirty="0"/>
              <a:t>ă</a:t>
            </a:r>
            <a:r>
              <a:rPr lang="ro-RO" dirty="0"/>
              <a:t>tat</a:t>
            </a:r>
            <a:r>
              <a:rPr lang="en-US" dirty="0"/>
              <a:t> </a:t>
            </a:r>
            <a:r>
              <a:rPr lang="ro-RO" dirty="0"/>
              <a:t>atât</a:t>
            </a:r>
            <a:r>
              <a:rPr lang="en-US" dirty="0"/>
              <a:t> </a:t>
            </a:r>
            <a:r>
              <a:rPr lang="ro-RO" dirty="0"/>
              <a:t>cunoștințele necesare, cât și încredere în propriile forțe, “ingrediente” necesare unei reușite!</a:t>
            </a:r>
          </a:p>
          <a:p>
            <a:pPr algn="just"/>
            <a:r>
              <a:rPr lang="ro-RO" dirty="0"/>
              <a:t>Am obținut un procent de promovabilitate la Evaluarea Național</a:t>
            </a:r>
            <a:r>
              <a:rPr lang="vi-VN" dirty="0"/>
              <a:t>ă</a:t>
            </a:r>
            <a:r>
              <a:rPr lang="en-US" dirty="0"/>
              <a:t> </a:t>
            </a:r>
            <a:r>
              <a:rPr lang="ro-RO" dirty="0"/>
              <a:t>de 72 % </a:t>
            </a:r>
            <a:r>
              <a:rPr lang="en-US" dirty="0"/>
              <a:t>(</a:t>
            </a:r>
            <a:r>
              <a:rPr lang="ro-RO" dirty="0"/>
              <a:t>față</a:t>
            </a:r>
            <a:r>
              <a:rPr lang="en-US" dirty="0"/>
              <a:t> </a:t>
            </a:r>
            <a:r>
              <a:rPr lang="ro-RO" dirty="0"/>
              <a:t>de 63 % în anul școlar precedent)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Povești</a:t>
            </a:r>
            <a:r>
              <a:rPr lang="en-US" sz="4000" dirty="0">
                <a:solidFill>
                  <a:srgbClr val="FF0000"/>
                </a:solidFill>
              </a:rPr>
              <a:t> de </a:t>
            </a:r>
            <a:r>
              <a:rPr lang="en-US" sz="4000" dirty="0" err="1">
                <a:solidFill>
                  <a:srgbClr val="FF0000"/>
                </a:solidFill>
              </a:rPr>
              <a:t>succes</a:t>
            </a:r>
            <a:r>
              <a:rPr lang="en-US" sz="4000" dirty="0">
                <a:solidFill>
                  <a:srgbClr val="FF0000"/>
                </a:solidFill>
              </a:rPr>
              <a:t> …</a:t>
            </a:r>
            <a:endParaRPr lang="ro-RO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rcela\Desktop\poveste Alexand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419" b="5126"/>
          <a:stretch>
            <a:fillRect/>
          </a:stretch>
        </p:blipFill>
        <p:spPr bwMode="auto">
          <a:xfrm>
            <a:off x="492406" y="1386348"/>
            <a:ext cx="4472932" cy="5471652"/>
          </a:xfrm>
          <a:prstGeom prst="rect">
            <a:avLst/>
          </a:prstGeom>
          <a:noFill/>
        </p:spPr>
      </p:pic>
      <p:pic>
        <p:nvPicPr>
          <p:cNvPr id="1027" name="Picture 3" descr="C:\Users\Marcela\Desktop\Alexandr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594" y="1247172"/>
            <a:ext cx="3429000" cy="4572000"/>
          </a:xfrm>
          <a:prstGeom prst="rect">
            <a:avLst/>
          </a:prstGeom>
          <a:noFill/>
        </p:spPr>
      </p:pic>
      <p:pic>
        <p:nvPicPr>
          <p:cNvPr id="1028" name="Picture 4" descr="C:\Users\Marcela\Desktop\Alexandr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111" y="1718782"/>
            <a:ext cx="2571750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66" y="1147864"/>
            <a:ext cx="10609634" cy="699224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Perseverenţ</a:t>
            </a:r>
            <a:r>
              <a:rPr lang="vi-VN" sz="24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ă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 …</a:t>
            </a:r>
            <a:endParaRPr lang="ro-RO" sz="2400" b="1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5989983" cy="4389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numesc Ghimpu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Ionela – Ramona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am 14 ani și urmează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s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merg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la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liceu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. S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-mi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aleg liceul nu a fost așa de ușor fiind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în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ultimul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an am avut mici probleme de familie dar, în final, totul s-a rezolvat într-un mod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pl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cut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. 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Chiar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dac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din cauza problemelor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am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sc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zut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puțin la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înv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ăță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tur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cu ajutorul mamei mi-am revenit și am putut s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îmi aleg un liceu unde … am și intrat. Am avut emoții dar am gândit pozitiv și asta m-a ajutat! Acum aștept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s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>
                <a:solidFill>
                  <a:schemeClr val="bg2">
                    <a:lumMod val="25000"/>
                  </a:schemeClr>
                </a:solidFill>
              </a:rPr>
              <a:t>înceapă</a:t>
            </a: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liceul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o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nou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E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</a:rPr>
              <a:t>TAPĂ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!! </a:t>
            </a:r>
            <a:endParaRPr lang="ro-RO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Marcela\Desktop\GHIMPU IONELA.jpg"/>
          <p:cNvPicPr>
            <a:picLocks noChangeAspect="1" noChangeArrowheads="1"/>
          </p:cNvPicPr>
          <p:nvPr/>
        </p:nvPicPr>
        <p:blipFill>
          <a:blip r:embed="rId3" cstate="print"/>
          <a:srcRect l="23376" t="28540" r="15346" b="21417"/>
          <a:stretch>
            <a:fillRect/>
          </a:stretch>
        </p:blipFill>
        <p:spPr bwMode="auto">
          <a:xfrm>
            <a:off x="7036904" y="986992"/>
            <a:ext cx="4625008" cy="503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Comuna Frumușița, județul Galați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2263483"/>
            <a:ext cx="4409548" cy="3690051"/>
          </a:xfrm>
        </p:spPr>
      </p:pic>
      <p:sp>
        <p:nvSpPr>
          <p:cNvPr id="5" name="Rectangle 4"/>
          <p:cNvSpPr/>
          <p:nvPr/>
        </p:nvSpPr>
        <p:spPr>
          <a:xfrm>
            <a:off x="5260258" y="2507225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>
                <a:solidFill>
                  <a:schemeClr val="tx2">
                    <a:lumMod val="50000"/>
                  </a:schemeClr>
                </a:solidFill>
              </a:rPr>
              <a:t>Comuna Frumușița este formată din satele Frumușița, Ijdileni și Tămăoani, ea fiind așezată în estul județului Galați, la o distanță de 25 km, iar în raport cu România se află așezată în partea de sud-est a teritoriului țârii, învecinându-se cu Republica Moldova care desparte cele două teritorii prin râul Prut.</a:t>
            </a:r>
          </a:p>
        </p:txBody>
      </p:sp>
    </p:spTree>
    <p:extLst>
      <p:ext uri="{BB962C8B-B14F-4D97-AF65-F5344CB8AC3E}">
        <p14:creationId xmlns:p14="http://schemas.microsoft.com/office/powerpoint/2010/main" val="286494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1536956"/>
            <a:ext cx="3214023" cy="4389437"/>
          </a:xfrm>
        </p:spPr>
      </p:pic>
      <p:sp>
        <p:nvSpPr>
          <p:cNvPr id="6" name="Rectangle 5"/>
          <p:cNvSpPr/>
          <p:nvPr/>
        </p:nvSpPr>
        <p:spPr>
          <a:xfrm>
            <a:off x="663678" y="1607576"/>
            <a:ext cx="78461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Date asupra înființării satului Frumușița sunt puține, prima atestare documentare datând din anul 173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0.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Se crede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ă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numele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satului Frumușița  ar proveni de la numele Frumuşelul, ce se afla la nord de Frumușița. O altă legendă încearcă să explice numele comunei Frumușița, precum și a altor patru localități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, f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ă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când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leg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</a:rPr>
              <a:t>ă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tura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cu domnitorul Petru Rareș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Se povestește că domnitorul Petru Rareș, aflat  pe meleagurile acestea, receptiv la frumusețea feminină, fascinat de privirile unei tătăroaice, ar fi spus: ” </a:t>
            </a:r>
            <a:r>
              <a:rPr lang="ro-RO" sz="2000" i="1" dirty="0">
                <a:solidFill>
                  <a:srgbClr val="FF0000"/>
                </a:solidFill>
              </a:rPr>
              <a:t>Tu, tătarcă cu </a:t>
            </a:r>
            <a:r>
              <a:rPr lang="ro-RO" sz="2000" i="1" dirty="0" err="1">
                <a:solidFill>
                  <a:srgbClr val="FF0000"/>
                </a:solidFill>
              </a:rPr>
              <a:t>şuviţe</a:t>
            </a:r>
            <a:r>
              <a:rPr lang="ro-RO" sz="2000" i="1" dirty="0">
                <a:solidFill>
                  <a:srgbClr val="FF0000"/>
                </a:solidFill>
              </a:rPr>
              <a:t>, </a:t>
            </a:r>
            <a:r>
              <a:rPr lang="ro-RO" sz="2000" i="1" dirty="0" err="1">
                <a:solidFill>
                  <a:srgbClr val="FF0000"/>
                </a:solidFill>
              </a:rPr>
              <a:t>frumuşică</a:t>
            </a:r>
            <a:r>
              <a:rPr lang="ro-RO" sz="2000" i="1" dirty="0">
                <a:solidFill>
                  <a:srgbClr val="FF0000"/>
                </a:solidFill>
              </a:rPr>
              <a:t>, tu </a:t>
            </a:r>
            <a:r>
              <a:rPr lang="ro-RO" sz="2000" i="1" dirty="0" err="1">
                <a:solidFill>
                  <a:srgbClr val="FF0000"/>
                </a:solidFill>
              </a:rPr>
              <a:t>luceşti</a:t>
            </a:r>
            <a:r>
              <a:rPr lang="ro-RO" sz="2000" i="1" dirty="0">
                <a:solidFill>
                  <a:srgbClr val="FF0000"/>
                </a:solidFill>
              </a:rPr>
              <a:t> si  </a:t>
            </a:r>
            <a:r>
              <a:rPr lang="ro-RO" sz="2000" i="1" dirty="0" err="1">
                <a:solidFill>
                  <a:srgbClr val="FF0000"/>
                </a:solidFill>
              </a:rPr>
              <a:t>scânteieşti</a:t>
            </a:r>
            <a:r>
              <a:rPr lang="ro-RO" sz="2000" dirty="0">
                <a:solidFill>
                  <a:schemeClr val="tx2">
                    <a:lumMod val="50000"/>
                  </a:schemeClr>
                </a:solidFill>
              </a:rPr>
              <a:t>”.  De aici ar proveni denumirile localităților Frumușița, Tulucești, Șivița, Tătarca și Scânteiești.</a:t>
            </a:r>
          </a:p>
        </p:txBody>
      </p:sp>
    </p:spTree>
    <p:extLst>
      <p:ext uri="{BB962C8B-B14F-4D97-AF65-F5344CB8AC3E}">
        <p14:creationId xmlns:p14="http://schemas.microsoft.com/office/powerpoint/2010/main" val="137090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29" y="0"/>
            <a:ext cx="11533237" cy="700585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Componenta etni</a:t>
            </a:r>
            <a:r>
              <a:rPr lang="en-US" dirty="0"/>
              <a:t>c</a:t>
            </a:r>
            <a:r>
              <a:rPr lang="vi-VN" dirty="0"/>
              <a:t>ă</a:t>
            </a:r>
            <a:r>
              <a:rPr lang="en-US" dirty="0"/>
              <a:t> </a:t>
            </a:r>
            <a:r>
              <a:rPr lang="ro-RO" dirty="0"/>
              <a:t>a populației comunei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0185"/>
            <a:ext cx="11047632" cy="4731177"/>
          </a:xfrm>
        </p:spPr>
        <p:txBody>
          <a:bodyPr>
            <a:normAutofit/>
          </a:bodyPr>
          <a:lstStyle/>
          <a:p>
            <a:pPr algn="just"/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Satul Frumușița a fost compus din țărani clăcași aduși pe moșia boierească și ţigani robi ce-au fost așezați în jurul curții boierești care se găsea pe locul unde se află astăzi biserica. </a:t>
            </a:r>
          </a:p>
          <a:p>
            <a:pPr algn="just"/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Țăranii clăcași au fost așezați pe dealul “Petru Rareș”, iar ţiganii robi și-au construit bordeiele pe dealul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din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vecin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tatea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curții boierești, în spatele grajdurilor cu animale , care se aflau pe amplasamentul actual 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ă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minului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Cultural din Frumușița. De aici și denumirea popula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cartierului  de rromi : “D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up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Grajd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”.</a:t>
            </a:r>
          </a:p>
          <a:p>
            <a:pPr algn="just"/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Populația comunei Frumușița se ridică la 4.800 de locuitori.   Majoritatea locuitorilor sunt 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hlinkClick r:id="rId2" tooltip="Români"/>
              </a:rPr>
              <a:t>români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 (70,58%), cu o minoritate de 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hlinkClick r:id="rId3" tooltip="Romii din România"/>
              </a:rPr>
              <a:t>rromi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</a:rPr>
              <a:t> (24,87%).</a:t>
            </a:r>
          </a:p>
        </p:txBody>
      </p:sp>
    </p:spTree>
    <p:extLst>
      <p:ext uri="{BB962C8B-B14F-4D97-AF65-F5344CB8AC3E}">
        <p14:creationId xmlns:p14="http://schemas.microsoft.com/office/powerpoint/2010/main" val="16020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832" y="2429649"/>
            <a:ext cx="10972800" cy="1143000"/>
          </a:xfrm>
        </p:spPr>
        <p:txBody>
          <a:bodyPr>
            <a:noAutofit/>
          </a:bodyPr>
          <a:lstStyle/>
          <a:p>
            <a:pPr algn="just"/>
            <a:br>
              <a:rPr lang="en-US" sz="3600" dirty="0"/>
            </a:br>
            <a:br>
              <a:rPr lang="en-US" sz="3600" dirty="0"/>
            </a:b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În 1880 a existat în satul Frumușița… </a:t>
            </a:r>
            <a:r>
              <a:rPr lang="ro-RO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o școală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 construită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d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in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v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l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tuci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Primul înv</a:t>
            </a:r>
            <a:r>
              <a:rPr lang="vi-VN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ăţă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tor 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 fost Costache Onose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c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are, în 1885, pleacă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la S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cânteiești și, în locul acestuia vine Dimitrie </a:t>
            </a:r>
            <a:r>
              <a:rPr lang="ro-RO" sz="3600" dirty="0" err="1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Hamza</a:t>
            </a:r>
            <a:r>
              <a:rPr lang="ro-RO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</a:t>
            </a:r>
            <a:r>
              <a:rPr lang="ro-RO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Dar școala a r</a:t>
            </a:r>
            <a:r>
              <a:rPr lang="vi-VN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ro-RO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mas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și acum 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!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....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35" y="3661419"/>
            <a:ext cx="4380807" cy="2942705"/>
          </a:xfrm>
        </p:spPr>
      </p:pic>
    </p:spTree>
    <p:extLst>
      <p:ext uri="{BB962C8B-B14F-4D97-AF65-F5344CB8AC3E}">
        <p14:creationId xmlns:p14="http://schemas.microsoft.com/office/powerpoint/2010/main" val="206735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87" y="394372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Ăst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Școala 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Gimnazial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nr.1 din 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Frumușița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o școală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asigur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condiții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foarte bune de studiu pentru elevi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818B43C2-92C5-4BE9-BCC5-6F59DDD8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50983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03" y="1342103"/>
            <a:ext cx="10972800" cy="1419385"/>
          </a:xfrm>
        </p:spPr>
        <p:txBody>
          <a:bodyPr>
            <a:noAutofit/>
          </a:bodyPr>
          <a:lstStyle/>
          <a:p>
            <a:pPr algn="just"/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Avem înscriși 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num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de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272 de preșcolari și elevi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aceștia num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rându-se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începând din octombrie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și un num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47de cursanți din cadrul programului </a:t>
            </a:r>
            <a:r>
              <a:rPr lang="ro-R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Doua Șansă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43" y="2808762"/>
            <a:ext cx="5482244" cy="3645131"/>
          </a:xfrm>
        </p:spPr>
      </p:pic>
    </p:spTree>
    <p:extLst>
      <p:ext uri="{BB962C8B-B14F-4D97-AF65-F5344CB8AC3E}">
        <p14:creationId xmlns:p14="http://schemas.microsoft.com/office/powerpoint/2010/main" val="289724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4000" dirty="0"/>
              <a:t>„</a:t>
            </a:r>
            <a:r>
              <a:rPr lang="ro-RO" sz="4000" b="1" dirty="0"/>
              <a:t>ORIZONT - Educație pentru comunitatea viitorului</a:t>
            </a:r>
            <a:r>
              <a:rPr lang="ro-RO" sz="4000" dirty="0"/>
              <a:t>” - </a:t>
            </a:r>
            <a:r>
              <a:rPr lang="ro-RO" sz="4000" b="1" dirty="0"/>
              <a:t>POCU/74/6/18/108062</a:t>
            </a:r>
            <a:endParaRPr lang="ro-R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o-RO" altLang="ro-RO" sz="2800" dirty="0">
                <a:latin typeface="Calibri" pitchFamily="34" charset="0"/>
              </a:rPr>
              <a:t>Din luna octombrie 2018, Inspectoratul Județean Galați a implementat în școala</a:t>
            </a:r>
            <a:r>
              <a:rPr lang="en-US" altLang="ro-RO" sz="2800" dirty="0">
                <a:latin typeface="Calibri" pitchFamily="34" charset="0"/>
              </a:rPr>
              <a:t> </a:t>
            </a:r>
            <a:r>
              <a:rPr lang="ro-RO" altLang="ro-RO" sz="2800" dirty="0">
                <a:latin typeface="Calibri" pitchFamily="34" charset="0"/>
              </a:rPr>
              <a:t>noastră</a:t>
            </a:r>
            <a:r>
              <a:rPr lang="en-US" altLang="ro-RO" sz="2800" dirty="0">
                <a:latin typeface="Calibri" pitchFamily="34" charset="0"/>
              </a:rPr>
              <a:t> </a:t>
            </a:r>
            <a:r>
              <a:rPr lang="ro-RO" altLang="ro-RO" sz="2800" dirty="0">
                <a:latin typeface="Calibri" pitchFamily="34" charset="0"/>
              </a:rPr>
              <a:t>proiectul Orizont, proiect care are ca scop</a:t>
            </a:r>
            <a:r>
              <a:rPr lang="en-US" altLang="ro-RO" sz="2800" dirty="0">
                <a:latin typeface="Calibri" pitchFamily="34" charset="0"/>
              </a:rPr>
              <a:t>: </a:t>
            </a:r>
          </a:p>
          <a:p>
            <a:pPr algn="just"/>
            <a:r>
              <a:rPr lang="ro-RO" altLang="ro-RO" sz="2800" dirty="0">
                <a:latin typeface="Calibri" pitchFamily="34" charset="0"/>
              </a:rPr>
              <a:t>creșterea gradului de conștientizare cu privire la fenomenul abandonului școlar și promovarea importanței prevenirii părăsirii timpurii a școlii și a abandonului școlar, creșterea nivelului de educare și promovarea valorilor comunitare.</a:t>
            </a:r>
            <a:endParaRPr lang="ro-RO" altLang="ro-RO" sz="3200" dirty="0">
              <a:latin typeface="Calibri" pitchFamily="34" charset="0"/>
            </a:endParaRPr>
          </a:p>
          <a:p>
            <a:endParaRPr lang="ro-RO" dirty="0"/>
          </a:p>
        </p:txBody>
      </p:sp>
      <p:pic>
        <p:nvPicPr>
          <p:cNvPr id="4" name="Picture 8" descr="20181116_GL_2.1_logo_slogan_CPE_v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981" y="4336026"/>
            <a:ext cx="2363429" cy="222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Din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grupul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țintă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fac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parte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60 de copii din cele trei cicluri (preșcolar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primar, gimnazial) care desfă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ș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oar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activit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ăţ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de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tipul Școală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dup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Școală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</a:t>
            </a:r>
            <a:r>
              <a:rPr lang="ro-RO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îndrumați de experți educaționali. </a:t>
            </a:r>
          </a:p>
          <a:p>
            <a:endParaRPr lang="ro-RO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" name="Picture 4" descr="C:\Users\Marcela\Desktop\AN SCOLAR 2018 - 2019\ORIZONT\POZE ORIZONT\concurs sportiv Orizont\20190523_131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951" y="3569249"/>
            <a:ext cx="4690973" cy="263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arcela\Desktop\poze biblioteca\20190509_144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711" y="3432274"/>
            <a:ext cx="4865157" cy="27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54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404</TotalTime>
  <Words>807</Words>
  <Application>Microsoft Office PowerPoint</Application>
  <PresentationFormat>Ecran lat</PresentationFormat>
  <Paragraphs>28</Paragraphs>
  <Slides>14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2" baseType="lpstr">
      <vt:lpstr>Aharoni</vt:lpstr>
      <vt:lpstr>Arial</vt:lpstr>
      <vt:lpstr>Calibri</vt:lpstr>
      <vt:lpstr>Cambria</vt:lpstr>
      <vt:lpstr>Constantia</vt:lpstr>
      <vt:lpstr>Times New Roman</vt:lpstr>
      <vt:lpstr>Wingdings 2</vt:lpstr>
      <vt:lpstr>Flow</vt:lpstr>
      <vt:lpstr>  </vt:lpstr>
      <vt:lpstr>Comuna Frumușița, județul Galați</vt:lpstr>
      <vt:lpstr>  </vt:lpstr>
      <vt:lpstr>Componenta etnică a populației comunei </vt:lpstr>
      <vt:lpstr>  În 1880 a existat în satul Frumușița… o școală construită din vălătuci. Primul învăţător a fost Costache Onose, care, în 1885, pleacă la Scânteiești și, în locul acestuia vine Dimitrie Hamza. Dar școala a rămas și acum !....</vt:lpstr>
      <vt:lpstr> Ăstăzi, Școala Gimnazială nr.1 din Frumușița este o școală modernă care asigură condiții foarte bune de studiu pentru elevi. </vt:lpstr>
      <vt:lpstr>Avem înscriși un număr de 272 de preșcolari și elevi, alături de aceștia numărându-se, începând din octombrie 2017 și un număr de 47de cursanți din cadrul programului A Doua Șansă. </vt:lpstr>
      <vt:lpstr>„ORIZONT - Educație pentru comunitatea viitorului” - POCU/74/6/18/108062</vt:lpstr>
      <vt:lpstr>Prezentare PowerPoint</vt:lpstr>
      <vt:lpstr>Prezentare PowerPoint</vt:lpstr>
      <vt:lpstr> A5. Dezvoltarea unui program de prevenire a abandonului școlar timpuriu</vt:lpstr>
      <vt:lpstr>Progresăm …</vt:lpstr>
      <vt:lpstr>Povești de succes …</vt:lpstr>
      <vt:lpstr>Perseverenţă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Cerc Metodic la Biologie  Scoala Gimnazialanr.1 ,Frumusita  18.11.2017</dc:title>
  <dc:creator>Centrul Resurse</dc:creator>
  <cp:lastModifiedBy>user</cp:lastModifiedBy>
  <cp:revision>47</cp:revision>
  <dcterms:created xsi:type="dcterms:W3CDTF">2017-11-16T08:31:29Z</dcterms:created>
  <dcterms:modified xsi:type="dcterms:W3CDTF">2021-06-26T23:11:21Z</dcterms:modified>
</cp:coreProperties>
</file>